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5" r:id="rId2"/>
    <p:sldId id="271" r:id="rId3"/>
    <p:sldId id="256" r:id="rId4"/>
    <p:sldId id="263" r:id="rId5"/>
    <p:sldId id="257" r:id="rId6"/>
    <p:sldId id="260" r:id="rId7"/>
    <p:sldId id="262" r:id="rId8"/>
    <p:sldId id="264" r:id="rId9"/>
    <p:sldId id="265" r:id="rId10"/>
    <p:sldId id="261" r:id="rId11"/>
    <p:sldId id="259" r:id="rId12"/>
    <p:sldId id="272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12"/>
    <p:restoredTop sz="93537"/>
  </p:normalViewPr>
  <p:slideViewPr>
    <p:cSldViewPr snapToGrid="0" snapToObjects="1">
      <p:cViewPr varScale="1">
        <p:scale>
          <a:sx n="119" d="100"/>
          <a:sy n="119" d="100"/>
        </p:scale>
        <p:origin x="10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D9D4C-FCC7-5F48-A9DE-71F175A2F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E6DEB4-AE77-CC48-A5CD-506DA1BA3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5D28A-D31A-624A-86CF-CD44C97A5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A16E3-99C0-F04B-A683-782944526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CCD37-4EDF-E247-B47A-64F58D723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27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85467-A7C7-384B-A3FD-8465AEC5B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C0BF31-536C-FC48-85E9-4F930FCBF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490D0-7042-0F42-8B13-4023738C8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BE006-C2CF-4A41-B632-E6E47747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EFA4F-8EC6-F149-9C03-A351E26C0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26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9E4A0-6EA5-9349-B13D-E0DFFFC144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D12B14-A267-9342-8848-92A2ABA24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E6EBA-56AB-EC44-91D8-296617990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4A192-E99A-7B4F-BBCB-3E0983217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40712-9AC9-644F-BE25-28134D800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842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1CE43-C5B3-0245-82D6-5C949C87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22BD4-055B-5F4B-AE31-D2B4BFEBE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5332F-8A90-584F-B3A5-D8D9587F5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CF153-10FB-8944-8D7D-B08B721CB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6840D-5FD9-A045-8C3A-49BBB8F16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14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B73D9-C2CA-634F-804B-48F0DEB64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0D921-78D1-1242-8321-32AC712E1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75448-BE58-0C4A-8FD1-A3A7A488F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5E8FD-7F92-FA4E-B917-52AE664B3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9C560-5CF7-B740-9EF8-F3409F272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9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D601D-A477-104A-8071-50F3CB203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517BF-E81B-E84A-8459-8B8E54DEEA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DECA16-56E4-2E42-848E-2F9D89E83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37E5A-89D2-2C4D-90FE-CF14491E8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45042-8AB9-CC43-B04D-CD9841589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9923A-8FD1-1F42-92C5-2FCFCDB58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728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F8216-5E63-D749-B3A3-CC5A8DC36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7FB7B1-4107-3249-825D-96FBCF2AC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EFEDE-E9A0-B94A-A53F-4B62DBEAB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EE06BD-8095-0A46-897E-E35E7A1ED2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26AAB9-BF4D-3B44-A649-FE44B91C6D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CC2747-DC02-894C-A21E-9F3A22B88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968436-5D20-7040-A703-9C42CA776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25FE9-943A-FD49-BA79-6DB0A14F1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803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B6A69-5A6F-0A4D-9590-CEE44E072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817AC-EED0-5140-8FDC-B4993CF50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A3017D-1045-2E40-AD0B-6E2BBC1D1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BFE6C-F31D-AE44-B30A-8E23F2B8F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7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BFA8D8-66F2-564E-9CBD-E9B45A9D2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BF0E61-8E56-9A4D-AD28-5321960E0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B437B-41E6-724F-B707-8549FCDF4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2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E7546-FE36-604D-83C0-20ACFAF16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A3C18-6DDE-1540-8F9D-D460D3E83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93381-CFBB-AC46-BEA3-05B9D82B75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B93898-632A-F340-B911-024367AD0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CB0DA4-8491-BF47-8287-0844794CA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417291-5C5F-8D41-B4C3-DBF66A11D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30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4FC48-9FD3-7043-9C13-BF0F0E597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297E50-B5CE-4B4A-913F-7429EED937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C7024-00C9-F043-B137-414DE8D016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6A0E4D-D84E-C34B-8941-DBB73468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B58C7-E054-8847-AECF-258091C79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FFCD8D-83ED-2845-B038-5ADC4E92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793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BE89BF-1C24-A745-8332-788F43EB9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E10CF-ADB9-214C-9AF4-4DF1DEE79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F4744-36C3-364A-B88F-FB944E9E72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490CE-BE8E-7E4B-9B67-11CEB3AEEF49}" type="datetimeFigureOut">
              <a:rPr lang="en-US" smtClean="0"/>
              <a:t>10/8/24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2751B-3769-D74A-8CDF-AA7C313775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8D83B-BEFF-1049-90C5-016C1B52D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323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1BCB9-17E9-8F02-19F9-D3A53BB56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Perspective on midterm stats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D6059-5C29-A4EF-AEA4-7507AEA56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deliberately starts slowly</a:t>
            </a:r>
          </a:p>
          <a:p>
            <a:r>
              <a:rPr lang="en-US" dirty="0"/>
              <a:t>We want everyone to master fundamentals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282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C495B8-3602-F44A-B61F-980F5C1D421B}"/>
              </a:ext>
            </a:extLst>
          </p:cNvPr>
          <p:cNvSpPr txBox="1"/>
          <p:nvPr/>
        </p:nvSpPr>
        <p:spPr>
          <a:xfrm>
            <a:off x="5841764" y="1252918"/>
            <a:ext cx="8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10:why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0F6573-3D36-044E-86BB-FE7DC81E6E16}"/>
              </a:ext>
            </a:extLst>
          </p:cNvPr>
          <p:cNvSpPr txBox="1"/>
          <p:nvPr/>
        </p:nvSpPr>
        <p:spPr>
          <a:xfrm>
            <a:off x="4948410" y="1638062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3:ilk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757A67-B65F-1B4D-B71D-384A5DDAC165}"/>
              </a:ext>
            </a:extLst>
          </p:cNvPr>
          <p:cNvSpPr txBox="1"/>
          <p:nvPr/>
        </p:nvSpPr>
        <p:spPr>
          <a:xfrm>
            <a:off x="4410548" y="2007394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1:abc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CAD84A-B864-1840-8898-264D04C4A32B}"/>
              </a:ext>
            </a:extLst>
          </p:cNvPr>
          <p:cNvSpPr txBox="1"/>
          <p:nvPr/>
        </p:nvSpPr>
        <p:spPr>
          <a:xfrm>
            <a:off x="5203448" y="2038660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4:dcj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076E42-05F0-A647-A3DC-C64DB6A271E4}"/>
              </a:ext>
            </a:extLst>
          </p:cNvPr>
          <p:cNvSpPr txBox="1"/>
          <p:nvPr/>
        </p:nvSpPr>
        <p:spPr>
          <a:xfrm>
            <a:off x="5459287" y="2386784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7:ruf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9AEC17-BCF9-8744-A921-C2ED99DDD2BF}"/>
              </a:ext>
            </a:extLst>
          </p:cNvPr>
          <p:cNvSpPr txBox="1"/>
          <p:nvPr/>
        </p:nvSpPr>
        <p:spPr>
          <a:xfrm>
            <a:off x="6900282" y="1655123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42:ily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F88EC-757F-6649-BBB2-11F505F4FE39}"/>
              </a:ext>
            </a:extLst>
          </p:cNvPr>
          <p:cNvSpPr txBox="1"/>
          <p:nvPr/>
        </p:nvSpPr>
        <p:spPr>
          <a:xfrm>
            <a:off x="6512195" y="2047222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27:wit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39BE4A-DB0D-C145-825A-96388C4FB3F1}"/>
              </a:ext>
            </a:extLst>
          </p:cNvPr>
          <p:cNvSpPr txBox="1"/>
          <p:nvPr/>
        </p:nvSpPr>
        <p:spPr>
          <a:xfrm>
            <a:off x="7389785" y="2038660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50:dug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730B0B-E994-7344-8756-7F31466D201F}"/>
              </a:ext>
            </a:extLst>
          </p:cNvPr>
          <p:cNvSpPr txBox="1"/>
          <p:nvPr/>
        </p:nvSpPr>
        <p:spPr>
          <a:xfrm>
            <a:off x="6141140" y="2386784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14:olp</a:t>
            </a:r>
          </a:p>
        </p:txBody>
      </p:sp>
    </p:spTree>
    <p:extLst>
      <p:ext uri="{BB962C8B-B14F-4D97-AF65-F5344CB8AC3E}">
        <p14:creationId xmlns:p14="http://schemas.microsoft.com/office/powerpoint/2010/main" val="2077962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500CDB-679B-5D4E-AAA9-D8386205A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8682" y="1683327"/>
            <a:ext cx="7370900" cy="25607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D18820B-AFC8-F8D3-1818-8FDADB94B538}"/>
              </a:ext>
            </a:extLst>
          </p:cNvPr>
          <p:cNvSpPr txBox="1"/>
          <p:nvPr/>
        </p:nvSpPr>
        <p:spPr>
          <a:xfrm>
            <a:off x="6600496" y="430923"/>
            <a:ext cx="53812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LINES MAKE IT MUCH HARDER!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We are NOT doing lines!</a:t>
            </a:r>
          </a:p>
        </p:txBody>
      </p:sp>
    </p:spTree>
    <p:extLst>
      <p:ext uri="{BB962C8B-B14F-4D97-AF65-F5344CB8AC3E}">
        <p14:creationId xmlns:p14="http://schemas.microsoft.com/office/powerpoint/2010/main" val="1414669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837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7488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825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0DE7B-AD76-B179-F823-C5BC48CE6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74762-6BE8-AFDA-1AB5-08BAB812F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course picks up in pace and difficulty from here</a:t>
            </a:r>
          </a:p>
          <a:p>
            <a:r>
              <a:rPr lang="en-US" dirty="0"/>
              <a:t>No big problems if you have learned the material to date</a:t>
            </a:r>
          </a:p>
          <a:p>
            <a:pPr lvl="1"/>
            <a:r>
              <a:rPr lang="en-US" dirty="0"/>
              <a:t>This week is easy because we know how to design recursive functions</a:t>
            </a:r>
          </a:p>
          <a:p>
            <a:pPr lvl="1"/>
            <a:r>
              <a:rPr lang="en-US" dirty="0"/>
              <a:t>Next week is a bit easier too</a:t>
            </a:r>
          </a:p>
          <a:p>
            <a:r>
              <a:rPr lang="en-US" dirty="0"/>
              <a:t>Then things really pick up</a:t>
            </a:r>
          </a:p>
          <a:p>
            <a:pPr lvl="1"/>
            <a:r>
              <a:rPr lang="en-US" dirty="0"/>
              <a:t>m08 abstraction</a:t>
            </a:r>
          </a:p>
          <a:p>
            <a:pPr lvl="1"/>
            <a:r>
              <a:rPr lang="en-US" dirty="0"/>
              <a:t>m09 </a:t>
            </a:r>
            <a:r>
              <a:rPr lang="en-US" dirty="0" err="1"/>
              <a:t>genrec</a:t>
            </a:r>
            <a:r>
              <a:rPr lang="en-US" dirty="0"/>
              <a:t> and search</a:t>
            </a:r>
          </a:p>
          <a:p>
            <a:pPr lvl="1"/>
            <a:r>
              <a:rPr lang="en-US" dirty="0"/>
              <a:t>m10 accumulators</a:t>
            </a:r>
          </a:p>
          <a:p>
            <a:pPr lvl="1"/>
            <a:r>
              <a:rPr lang="en-US" dirty="0"/>
              <a:t>m11 graphs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8C3BEB-11FD-D474-0084-D2DF4ADD576C}"/>
              </a:ext>
            </a:extLst>
          </p:cNvPr>
          <p:cNvSpPr txBox="1"/>
          <p:nvPr/>
        </p:nvSpPr>
        <p:spPr>
          <a:xfrm>
            <a:off x="5517932" y="4297995"/>
            <a:ext cx="341586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Again, no big problems if you have learned the material to date</a:t>
            </a:r>
          </a:p>
        </p:txBody>
      </p:sp>
    </p:spTree>
    <p:extLst>
      <p:ext uri="{BB962C8B-B14F-4D97-AF65-F5344CB8AC3E}">
        <p14:creationId xmlns:p14="http://schemas.microsoft.com/office/powerpoint/2010/main" val="136229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F39B2E-6B62-8E45-971F-A4A5D7D2183D}"/>
              </a:ext>
            </a:extLst>
          </p:cNvPr>
          <p:cNvSpPr txBox="1"/>
          <p:nvPr/>
        </p:nvSpPr>
        <p:spPr>
          <a:xfrm>
            <a:off x="676894" y="1596888"/>
            <a:ext cx="1056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3:ilk   7:ruf   42:ily   1:abc  50:dug   10:why   27:wit   14:olp   4:dcj 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AC27E-5B4E-EA4C-7FA2-AF9E81E8DB34}"/>
              </a:ext>
            </a:extLst>
          </p:cNvPr>
          <p:cNvSpPr txBox="1"/>
          <p:nvPr/>
        </p:nvSpPr>
        <p:spPr>
          <a:xfrm>
            <a:off x="676892" y="542862"/>
            <a:ext cx="9357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 list of &lt;number&gt;:&lt;password&gt; lookup password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ED07B1-9A10-6FA7-B753-3E0B345888BB}"/>
              </a:ext>
            </a:extLst>
          </p:cNvPr>
          <p:cNvSpPr txBox="1"/>
          <p:nvPr/>
        </p:nvSpPr>
        <p:spPr>
          <a:xfrm>
            <a:off x="676891" y="2640235"/>
            <a:ext cx="9357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long does it take if list has length n ?   </a:t>
            </a:r>
          </a:p>
        </p:txBody>
      </p:sp>
    </p:spTree>
    <p:extLst>
      <p:ext uri="{BB962C8B-B14F-4D97-AF65-F5344CB8AC3E}">
        <p14:creationId xmlns:p14="http://schemas.microsoft.com/office/powerpoint/2010/main" val="3096197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F39B2E-6B62-8E45-971F-A4A5D7D2183D}"/>
              </a:ext>
            </a:extLst>
          </p:cNvPr>
          <p:cNvSpPr txBox="1"/>
          <p:nvPr/>
        </p:nvSpPr>
        <p:spPr>
          <a:xfrm>
            <a:off x="676894" y="1596888"/>
            <a:ext cx="1056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3:ilk   7:ruf   42:ily   1:abc  50:dug   10:why   27:wit   14:olp   4:dcj 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BE8D39-F522-6140-9DD1-1C81E6045D0C}"/>
              </a:ext>
            </a:extLst>
          </p:cNvPr>
          <p:cNvSpPr txBox="1"/>
          <p:nvPr/>
        </p:nvSpPr>
        <p:spPr>
          <a:xfrm>
            <a:off x="676893" y="4865937"/>
            <a:ext cx="1056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1:abc   3:ilk   4:dcj   7:ruf   10:why   14:olp   27:wit   42:ily   50:dug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AC27E-5B4E-EA4C-7FA2-AF9E81E8DB34}"/>
              </a:ext>
            </a:extLst>
          </p:cNvPr>
          <p:cNvSpPr txBox="1"/>
          <p:nvPr/>
        </p:nvSpPr>
        <p:spPr>
          <a:xfrm>
            <a:off x="676892" y="542862"/>
            <a:ext cx="9357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 list of &lt;number&gt;:&lt;password&gt; lookup password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ED07B1-9A10-6FA7-B753-3E0B345888BB}"/>
              </a:ext>
            </a:extLst>
          </p:cNvPr>
          <p:cNvSpPr txBox="1"/>
          <p:nvPr/>
        </p:nvSpPr>
        <p:spPr>
          <a:xfrm>
            <a:off x="676891" y="2640235"/>
            <a:ext cx="9357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long does it take if list has length n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F2DADF-43F4-7E3A-1464-FB1B6564E1DE}"/>
              </a:ext>
            </a:extLst>
          </p:cNvPr>
          <p:cNvSpPr txBox="1"/>
          <p:nvPr/>
        </p:nvSpPr>
        <p:spPr>
          <a:xfrm>
            <a:off x="676891" y="3874443"/>
            <a:ext cx="9357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What about in this </a:t>
            </a:r>
            <a:r>
              <a:rPr lang="en-US" sz="3200"/>
              <a:t>list?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46256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23D1DA-203F-8A4B-B81D-F9793DB8F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151" y="0"/>
            <a:ext cx="10351698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47BBA2-9685-564B-A753-52E30CED7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78" y="4011929"/>
            <a:ext cx="8246124" cy="28460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D28324-3B9F-F147-A01E-F7A3A82FB37A}"/>
              </a:ext>
            </a:extLst>
          </p:cNvPr>
          <p:cNvSpPr txBox="1"/>
          <p:nvPr/>
        </p:nvSpPr>
        <p:spPr>
          <a:xfrm>
            <a:off x="7429500" y="148590"/>
            <a:ext cx="3166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[from Wikipedia, edited]</a:t>
            </a:r>
          </a:p>
        </p:txBody>
      </p:sp>
    </p:spTree>
    <p:extLst>
      <p:ext uri="{BB962C8B-B14F-4D97-AF65-F5344CB8AC3E}">
        <p14:creationId xmlns:p14="http://schemas.microsoft.com/office/powerpoint/2010/main" val="2081356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C495B8-3602-F44A-B61F-980F5C1D421B}"/>
              </a:ext>
            </a:extLst>
          </p:cNvPr>
          <p:cNvSpPr txBox="1"/>
          <p:nvPr/>
        </p:nvSpPr>
        <p:spPr>
          <a:xfrm>
            <a:off x="5661971" y="1268730"/>
            <a:ext cx="8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10:why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0F6573-3D36-044E-86BB-FE7DC81E6E16}"/>
              </a:ext>
            </a:extLst>
          </p:cNvPr>
          <p:cNvSpPr txBox="1"/>
          <p:nvPr/>
        </p:nvSpPr>
        <p:spPr>
          <a:xfrm>
            <a:off x="3255052" y="2563416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3:ilk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757A67-B65F-1B4D-B71D-384A5DDAC165}"/>
              </a:ext>
            </a:extLst>
          </p:cNvPr>
          <p:cNvSpPr txBox="1"/>
          <p:nvPr/>
        </p:nvSpPr>
        <p:spPr>
          <a:xfrm>
            <a:off x="2194871" y="3722132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1:abc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CAD84A-B864-1840-8898-264D04C4A32B}"/>
              </a:ext>
            </a:extLst>
          </p:cNvPr>
          <p:cNvSpPr txBox="1"/>
          <p:nvPr/>
        </p:nvSpPr>
        <p:spPr>
          <a:xfrm>
            <a:off x="3932414" y="372213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4:dcj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076E42-05F0-A647-A3DC-C64DB6A271E4}"/>
              </a:ext>
            </a:extLst>
          </p:cNvPr>
          <p:cNvSpPr txBox="1"/>
          <p:nvPr/>
        </p:nvSpPr>
        <p:spPr>
          <a:xfrm>
            <a:off x="4691303" y="4686062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7:ruf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9AEC17-BCF9-8744-A921-C2ED99DDD2BF}"/>
              </a:ext>
            </a:extLst>
          </p:cNvPr>
          <p:cNvSpPr txBox="1"/>
          <p:nvPr/>
        </p:nvSpPr>
        <p:spPr>
          <a:xfrm>
            <a:off x="8043715" y="2537222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42:ily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F88EC-757F-6649-BBB2-11F505F4FE39}"/>
              </a:ext>
            </a:extLst>
          </p:cNvPr>
          <p:cNvSpPr txBox="1"/>
          <p:nvPr/>
        </p:nvSpPr>
        <p:spPr>
          <a:xfrm>
            <a:off x="7147306" y="3722132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27:wit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39BE4A-DB0D-C145-825A-96388C4FB3F1}"/>
              </a:ext>
            </a:extLst>
          </p:cNvPr>
          <p:cNvSpPr txBox="1"/>
          <p:nvPr/>
        </p:nvSpPr>
        <p:spPr>
          <a:xfrm>
            <a:off x="9285761" y="3722132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50:dug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730B0B-E994-7344-8756-7F31466D201F}"/>
              </a:ext>
            </a:extLst>
          </p:cNvPr>
          <p:cNvSpPr txBox="1"/>
          <p:nvPr/>
        </p:nvSpPr>
        <p:spPr>
          <a:xfrm>
            <a:off x="6510593" y="4686062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14:olp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E3934-8C71-4F48-83F8-F3F333160326}"/>
              </a:ext>
            </a:extLst>
          </p:cNvPr>
          <p:cNvCxnSpPr>
            <a:stCxn id="2" idx="2"/>
            <a:endCxn id="3" idx="0"/>
          </p:cNvCxnSpPr>
          <p:nvPr/>
        </p:nvCxnSpPr>
        <p:spPr>
          <a:xfrm flipH="1">
            <a:off x="3542150" y="1638062"/>
            <a:ext cx="2553850" cy="92535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C8AD3B-BED2-BE4B-93AD-CF721A18BC37}"/>
              </a:ext>
            </a:extLst>
          </p:cNvPr>
          <p:cNvCxnSpPr>
            <a:cxnSpLocks/>
            <a:stCxn id="4" idx="0"/>
            <a:endCxn id="3" idx="2"/>
          </p:cNvCxnSpPr>
          <p:nvPr/>
        </p:nvCxnSpPr>
        <p:spPr>
          <a:xfrm flipV="1">
            <a:off x="2542082" y="2932748"/>
            <a:ext cx="1000068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6E14E7F-38FE-BB4D-B751-7E97447BE810}"/>
              </a:ext>
            </a:extLst>
          </p:cNvPr>
          <p:cNvCxnSpPr>
            <a:cxnSpLocks/>
            <a:stCxn id="5" idx="0"/>
            <a:endCxn id="3" idx="2"/>
          </p:cNvCxnSpPr>
          <p:nvPr/>
        </p:nvCxnSpPr>
        <p:spPr>
          <a:xfrm flipH="1" flipV="1">
            <a:off x="3542150" y="2932748"/>
            <a:ext cx="709422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18C80D-F538-EE4F-981C-2AF3A62B9FA3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4195008" y="4091464"/>
            <a:ext cx="814652" cy="5945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E0E8270-1E63-024E-9F9E-23D36CE6ABBC}"/>
              </a:ext>
            </a:extLst>
          </p:cNvPr>
          <p:cNvCxnSpPr>
            <a:cxnSpLocks/>
            <a:stCxn id="7" idx="0"/>
            <a:endCxn id="2" idx="2"/>
          </p:cNvCxnSpPr>
          <p:nvPr/>
        </p:nvCxnSpPr>
        <p:spPr>
          <a:xfrm flipH="1" flipV="1">
            <a:off x="6096000" y="1638062"/>
            <a:ext cx="2293323" cy="8991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43BE595-B0ED-9A4D-AF8B-DB48CCFEE85E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V="1">
            <a:off x="7535394" y="2906554"/>
            <a:ext cx="853929" cy="81557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709F110-E62D-104F-8117-F02FE8199EFD}"/>
              </a:ext>
            </a:extLst>
          </p:cNvPr>
          <p:cNvCxnSpPr>
            <a:cxnSpLocks/>
            <a:stCxn id="10" idx="0"/>
            <a:endCxn id="8" idx="2"/>
          </p:cNvCxnSpPr>
          <p:nvPr/>
        </p:nvCxnSpPr>
        <p:spPr>
          <a:xfrm flipV="1">
            <a:off x="6899482" y="4091464"/>
            <a:ext cx="635912" cy="5945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C0EF240-2834-7240-B1C1-C41F2DA46F12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8389323" y="2932748"/>
            <a:ext cx="1313380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902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C495B8-3602-F44A-B61F-980F5C1D421B}"/>
              </a:ext>
            </a:extLst>
          </p:cNvPr>
          <p:cNvSpPr txBox="1"/>
          <p:nvPr/>
        </p:nvSpPr>
        <p:spPr>
          <a:xfrm>
            <a:off x="5661971" y="1268730"/>
            <a:ext cx="8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10:why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0F6573-3D36-044E-86BB-FE7DC81E6E16}"/>
              </a:ext>
            </a:extLst>
          </p:cNvPr>
          <p:cNvSpPr txBox="1"/>
          <p:nvPr/>
        </p:nvSpPr>
        <p:spPr>
          <a:xfrm>
            <a:off x="3255052" y="2563416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3:ilk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757A67-B65F-1B4D-B71D-384A5DDAC165}"/>
              </a:ext>
            </a:extLst>
          </p:cNvPr>
          <p:cNvSpPr txBox="1"/>
          <p:nvPr/>
        </p:nvSpPr>
        <p:spPr>
          <a:xfrm>
            <a:off x="2194871" y="3722132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1:abc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CAD84A-B864-1840-8898-264D04C4A32B}"/>
              </a:ext>
            </a:extLst>
          </p:cNvPr>
          <p:cNvSpPr txBox="1"/>
          <p:nvPr/>
        </p:nvSpPr>
        <p:spPr>
          <a:xfrm>
            <a:off x="3932414" y="372213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4:dcj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076E42-05F0-A647-A3DC-C64DB6A271E4}"/>
              </a:ext>
            </a:extLst>
          </p:cNvPr>
          <p:cNvSpPr txBox="1"/>
          <p:nvPr/>
        </p:nvSpPr>
        <p:spPr>
          <a:xfrm>
            <a:off x="4691303" y="4686062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7:ruf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9AEC17-BCF9-8744-A921-C2ED99DDD2BF}"/>
              </a:ext>
            </a:extLst>
          </p:cNvPr>
          <p:cNvSpPr txBox="1"/>
          <p:nvPr/>
        </p:nvSpPr>
        <p:spPr>
          <a:xfrm>
            <a:off x="8043715" y="2537222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42:ily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F88EC-757F-6649-BBB2-11F505F4FE39}"/>
              </a:ext>
            </a:extLst>
          </p:cNvPr>
          <p:cNvSpPr txBox="1"/>
          <p:nvPr/>
        </p:nvSpPr>
        <p:spPr>
          <a:xfrm>
            <a:off x="7147306" y="3722132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27:wit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39BE4A-DB0D-C145-825A-96388C4FB3F1}"/>
              </a:ext>
            </a:extLst>
          </p:cNvPr>
          <p:cNvSpPr txBox="1"/>
          <p:nvPr/>
        </p:nvSpPr>
        <p:spPr>
          <a:xfrm>
            <a:off x="9285761" y="3722132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50:dug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730B0B-E994-7344-8756-7F31466D201F}"/>
              </a:ext>
            </a:extLst>
          </p:cNvPr>
          <p:cNvSpPr txBox="1"/>
          <p:nvPr/>
        </p:nvSpPr>
        <p:spPr>
          <a:xfrm>
            <a:off x="6510593" y="4686062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14:olp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E3934-8C71-4F48-83F8-F3F333160326}"/>
              </a:ext>
            </a:extLst>
          </p:cNvPr>
          <p:cNvCxnSpPr>
            <a:stCxn id="2" idx="2"/>
            <a:endCxn id="3" idx="0"/>
          </p:cNvCxnSpPr>
          <p:nvPr/>
        </p:nvCxnSpPr>
        <p:spPr>
          <a:xfrm flipH="1">
            <a:off x="3542150" y="1638062"/>
            <a:ext cx="2553850" cy="92535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C8AD3B-BED2-BE4B-93AD-CF721A18BC37}"/>
              </a:ext>
            </a:extLst>
          </p:cNvPr>
          <p:cNvCxnSpPr>
            <a:cxnSpLocks/>
            <a:stCxn id="4" idx="0"/>
            <a:endCxn id="3" idx="2"/>
          </p:cNvCxnSpPr>
          <p:nvPr/>
        </p:nvCxnSpPr>
        <p:spPr>
          <a:xfrm flipV="1">
            <a:off x="2542082" y="2932748"/>
            <a:ext cx="1000068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6E14E7F-38FE-BB4D-B751-7E97447BE810}"/>
              </a:ext>
            </a:extLst>
          </p:cNvPr>
          <p:cNvCxnSpPr>
            <a:cxnSpLocks/>
            <a:stCxn id="5" idx="0"/>
            <a:endCxn id="3" idx="2"/>
          </p:cNvCxnSpPr>
          <p:nvPr/>
        </p:nvCxnSpPr>
        <p:spPr>
          <a:xfrm flipH="1" flipV="1">
            <a:off x="3542150" y="2932748"/>
            <a:ext cx="709422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18C80D-F538-EE4F-981C-2AF3A62B9FA3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4195008" y="4091464"/>
            <a:ext cx="814652" cy="5945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E0E8270-1E63-024E-9F9E-23D36CE6ABBC}"/>
              </a:ext>
            </a:extLst>
          </p:cNvPr>
          <p:cNvCxnSpPr>
            <a:cxnSpLocks/>
            <a:stCxn id="7" idx="0"/>
            <a:endCxn id="2" idx="2"/>
          </p:cNvCxnSpPr>
          <p:nvPr/>
        </p:nvCxnSpPr>
        <p:spPr>
          <a:xfrm flipH="1" flipV="1">
            <a:off x="6096000" y="1638062"/>
            <a:ext cx="2293323" cy="8991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43BE595-B0ED-9A4D-AF8B-DB48CCFEE85E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V="1">
            <a:off x="7535394" y="2906554"/>
            <a:ext cx="853929" cy="81557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709F110-E62D-104F-8117-F02FE8199EFD}"/>
              </a:ext>
            </a:extLst>
          </p:cNvPr>
          <p:cNvCxnSpPr>
            <a:cxnSpLocks/>
            <a:stCxn id="10" idx="0"/>
            <a:endCxn id="8" idx="2"/>
          </p:cNvCxnSpPr>
          <p:nvPr/>
        </p:nvCxnSpPr>
        <p:spPr>
          <a:xfrm flipV="1">
            <a:off x="6899482" y="4091464"/>
            <a:ext cx="635912" cy="5945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C0EF240-2834-7240-B1C1-C41F2DA46F12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8389323" y="2932748"/>
            <a:ext cx="1313380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64F6DD-CB7C-0144-80A9-A9EF1092BF3D}"/>
              </a:ext>
            </a:extLst>
          </p:cNvPr>
          <p:cNvSpPr txBox="1"/>
          <p:nvPr/>
        </p:nvSpPr>
        <p:spPr>
          <a:xfrm>
            <a:off x="7923480" y="328940"/>
            <a:ext cx="3975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compound key, value, left, right</a:t>
            </a:r>
          </a:p>
          <a:p>
            <a:endParaRPr lang="en-US" dirty="0"/>
          </a:p>
          <a:p>
            <a:r>
              <a:rPr lang="en-US" dirty="0"/>
              <a:t>arb-sized</a:t>
            </a:r>
          </a:p>
        </p:txBody>
      </p:sp>
    </p:spTree>
    <p:extLst>
      <p:ext uri="{BB962C8B-B14F-4D97-AF65-F5344CB8AC3E}">
        <p14:creationId xmlns:p14="http://schemas.microsoft.com/office/powerpoint/2010/main" val="3955489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19AF8E-A876-E9C8-F5F5-100BCEE58C70}"/>
              </a:ext>
            </a:extLst>
          </p:cNvPr>
          <p:cNvSpPr txBox="1"/>
          <p:nvPr/>
        </p:nvSpPr>
        <p:spPr>
          <a:xfrm>
            <a:off x="2112579" y="335845"/>
            <a:ext cx="847133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onaco" pitchFamily="2" charset="77"/>
              </a:rPr>
              <a:t>(@</a:t>
            </a:r>
            <a:r>
              <a:rPr lang="en-US" dirty="0" err="1">
                <a:latin typeface="Monaco" pitchFamily="2" charset="77"/>
              </a:rPr>
              <a:t>htdd</a:t>
            </a:r>
            <a:r>
              <a:rPr lang="en-US" dirty="0">
                <a:latin typeface="Monaco" pitchFamily="2" charset="77"/>
              </a:rPr>
              <a:t> BST)</a:t>
            </a:r>
          </a:p>
          <a:p>
            <a:r>
              <a:rPr lang="en-US" dirty="0">
                <a:latin typeface="Monaco" pitchFamily="2" charset="77"/>
              </a:rPr>
              <a:t>(define-struct node (key </a:t>
            </a:r>
            <a:r>
              <a:rPr lang="en-US" dirty="0" err="1">
                <a:latin typeface="Monaco" pitchFamily="2" charset="77"/>
              </a:rPr>
              <a:t>val</a:t>
            </a:r>
            <a:r>
              <a:rPr lang="en-US" dirty="0">
                <a:latin typeface="Monaco" pitchFamily="2" charset="77"/>
              </a:rPr>
              <a:t> l r))</a:t>
            </a:r>
          </a:p>
          <a:p>
            <a:r>
              <a:rPr lang="en-US" dirty="0">
                <a:latin typeface="Monaco" pitchFamily="2" charset="77"/>
              </a:rPr>
              <a:t>;; A BST (Binary Search Tree) is one of:</a:t>
            </a:r>
          </a:p>
          <a:p>
            <a:r>
              <a:rPr lang="en-US" dirty="0">
                <a:latin typeface="Monaco" pitchFamily="2" charset="77"/>
              </a:rPr>
              <a:t>;;  - false</a:t>
            </a:r>
          </a:p>
          <a:p>
            <a:r>
              <a:rPr lang="en-US" dirty="0">
                <a:latin typeface="Monaco" pitchFamily="2" charset="77"/>
              </a:rPr>
              <a:t>;;  - (make-node Integer String BST BST)</a:t>
            </a:r>
          </a:p>
          <a:p>
            <a:r>
              <a:rPr lang="en-US" dirty="0">
                <a:latin typeface="Monaco" pitchFamily="2" charset="77"/>
              </a:rPr>
              <a:t>;; interp. false means empty BST</a:t>
            </a:r>
          </a:p>
          <a:p>
            <a:r>
              <a:rPr lang="en-US" dirty="0">
                <a:latin typeface="Monaco" pitchFamily="2" charset="77"/>
              </a:rPr>
              <a:t>;;         key is the node key</a:t>
            </a:r>
          </a:p>
          <a:p>
            <a:r>
              <a:rPr lang="en-US" dirty="0">
                <a:latin typeface="Monaco" pitchFamily="2" charset="77"/>
              </a:rPr>
              <a:t>;;         </a:t>
            </a:r>
            <a:r>
              <a:rPr lang="en-US" dirty="0" err="1">
                <a:latin typeface="Monaco" pitchFamily="2" charset="77"/>
              </a:rPr>
              <a:t>val</a:t>
            </a:r>
            <a:r>
              <a:rPr lang="en-US" dirty="0">
                <a:latin typeface="Monaco" pitchFamily="2" charset="77"/>
              </a:rPr>
              <a:t> is the node </a:t>
            </a:r>
            <a:r>
              <a:rPr lang="en-US" dirty="0" err="1">
                <a:latin typeface="Monaco" pitchFamily="2" charset="77"/>
              </a:rPr>
              <a:t>val</a:t>
            </a:r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;;         l and r are left and right subtrees</a:t>
            </a:r>
          </a:p>
          <a:p>
            <a:r>
              <a:rPr lang="en-US" dirty="0">
                <a:latin typeface="Monaco" pitchFamily="2" charset="77"/>
              </a:rPr>
              <a:t>;; CONSTRAINT: (INVARIANT) for a given node:</a:t>
            </a:r>
          </a:p>
          <a:p>
            <a:r>
              <a:rPr lang="en-US" dirty="0">
                <a:latin typeface="Monaco" pitchFamily="2" charset="77"/>
              </a:rPr>
              <a:t>;;     key is &gt; all keys in its l(eft)  child</a:t>
            </a:r>
          </a:p>
          <a:p>
            <a:r>
              <a:rPr lang="en-US" dirty="0">
                <a:latin typeface="Monaco" pitchFamily="2" charset="77"/>
              </a:rPr>
              <a:t>;;     key is &lt; all keys in its r(</a:t>
            </a:r>
            <a:r>
              <a:rPr lang="en-US" dirty="0" err="1">
                <a:latin typeface="Monaco" pitchFamily="2" charset="77"/>
              </a:rPr>
              <a:t>ight</a:t>
            </a:r>
            <a:r>
              <a:rPr lang="en-US" dirty="0">
                <a:latin typeface="Monaco" pitchFamily="2" charset="77"/>
              </a:rPr>
              <a:t>) child</a:t>
            </a:r>
          </a:p>
          <a:p>
            <a:r>
              <a:rPr lang="en-US" dirty="0">
                <a:latin typeface="Monaco" pitchFamily="2" charset="77"/>
              </a:rPr>
              <a:t>;;     the same key never appears twice in the tree</a:t>
            </a:r>
          </a:p>
        </p:txBody>
      </p:sp>
    </p:spTree>
    <p:extLst>
      <p:ext uri="{BB962C8B-B14F-4D97-AF65-F5344CB8AC3E}">
        <p14:creationId xmlns:p14="http://schemas.microsoft.com/office/powerpoint/2010/main" val="3349732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19AF8E-A876-E9C8-F5F5-100BCEE58C70}"/>
              </a:ext>
            </a:extLst>
          </p:cNvPr>
          <p:cNvSpPr txBox="1"/>
          <p:nvPr/>
        </p:nvSpPr>
        <p:spPr>
          <a:xfrm>
            <a:off x="2112579" y="335845"/>
            <a:ext cx="8471338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onaco" pitchFamily="2" charset="77"/>
              </a:rPr>
              <a:t>(@</a:t>
            </a:r>
            <a:r>
              <a:rPr lang="en-US" dirty="0" err="1">
                <a:latin typeface="Monaco" pitchFamily="2" charset="77"/>
              </a:rPr>
              <a:t>htdd</a:t>
            </a:r>
            <a:r>
              <a:rPr lang="en-US" dirty="0">
                <a:latin typeface="Monaco" pitchFamily="2" charset="77"/>
              </a:rPr>
              <a:t> BST)</a:t>
            </a:r>
          </a:p>
          <a:p>
            <a:r>
              <a:rPr lang="en-US" dirty="0">
                <a:latin typeface="Monaco" pitchFamily="2" charset="77"/>
              </a:rPr>
              <a:t>(define-struct node (key </a:t>
            </a:r>
            <a:r>
              <a:rPr lang="en-US" dirty="0" err="1">
                <a:latin typeface="Monaco" pitchFamily="2" charset="77"/>
              </a:rPr>
              <a:t>val</a:t>
            </a:r>
            <a:r>
              <a:rPr lang="en-US" dirty="0">
                <a:latin typeface="Monaco" pitchFamily="2" charset="77"/>
              </a:rPr>
              <a:t> l r))</a:t>
            </a:r>
          </a:p>
          <a:p>
            <a:r>
              <a:rPr lang="en-US" dirty="0">
                <a:latin typeface="Monaco" pitchFamily="2" charset="77"/>
              </a:rPr>
              <a:t>;; A BST (Binary Search Tree) is one of:</a:t>
            </a:r>
          </a:p>
          <a:p>
            <a:r>
              <a:rPr lang="en-US" dirty="0">
                <a:latin typeface="Monaco" pitchFamily="2" charset="77"/>
              </a:rPr>
              <a:t>;;  - false</a:t>
            </a:r>
          </a:p>
          <a:p>
            <a:r>
              <a:rPr lang="en-US" dirty="0">
                <a:latin typeface="Monaco" pitchFamily="2" charset="77"/>
              </a:rPr>
              <a:t>;;  - (make-node Integer String BST BST)</a:t>
            </a:r>
          </a:p>
          <a:p>
            <a:r>
              <a:rPr lang="en-US" dirty="0">
                <a:latin typeface="Monaco" pitchFamily="2" charset="77"/>
              </a:rPr>
              <a:t>;; interp. false means empty BST</a:t>
            </a:r>
          </a:p>
          <a:p>
            <a:r>
              <a:rPr lang="en-US" dirty="0">
                <a:latin typeface="Monaco" pitchFamily="2" charset="77"/>
              </a:rPr>
              <a:t>;;         key is the node key</a:t>
            </a:r>
          </a:p>
          <a:p>
            <a:r>
              <a:rPr lang="en-US" dirty="0">
                <a:latin typeface="Monaco" pitchFamily="2" charset="77"/>
              </a:rPr>
              <a:t>;;         </a:t>
            </a:r>
            <a:r>
              <a:rPr lang="en-US" dirty="0" err="1">
                <a:latin typeface="Monaco" pitchFamily="2" charset="77"/>
              </a:rPr>
              <a:t>val</a:t>
            </a:r>
            <a:r>
              <a:rPr lang="en-US" dirty="0">
                <a:latin typeface="Monaco" pitchFamily="2" charset="77"/>
              </a:rPr>
              <a:t> is the node </a:t>
            </a:r>
            <a:r>
              <a:rPr lang="en-US" dirty="0" err="1">
                <a:latin typeface="Monaco" pitchFamily="2" charset="77"/>
              </a:rPr>
              <a:t>val</a:t>
            </a:r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;;         l and r are left and right subtrees</a:t>
            </a:r>
          </a:p>
          <a:p>
            <a:r>
              <a:rPr lang="en-US" dirty="0">
                <a:latin typeface="Monaco" pitchFamily="2" charset="77"/>
              </a:rPr>
              <a:t>;; CONSTRAINT: (INVARIANT) for a given node:</a:t>
            </a:r>
          </a:p>
          <a:p>
            <a:r>
              <a:rPr lang="en-US" dirty="0">
                <a:latin typeface="Monaco" pitchFamily="2" charset="77"/>
              </a:rPr>
              <a:t>;;     key is &gt; all keys in its l(eft)  child</a:t>
            </a:r>
          </a:p>
          <a:p>
            <a:r>
              <a:rPr lang="en-US" dirty="0">
                <a:latin typeface="Monaco" pitchFamily="2" charset="77"/>
              </a:rPr>
              <a:t>;;     key is &lt; all keys in its r(</a:t>
            </a:r>
            <a:r>
              <a:rPr lang="en-US" dirty="0" err="1">
                <a:latin typeface="Monaco" pitchFamily="2" charset="77"/>
              </a:rPr>
              <a:t>ight</a:t>
            </a:r>
            <a:r>
              <a:rPr lang="en-US" dirty="0">
                <a:latin typeface="Monaco" pitchFamily="2" charset="77"/>
              </a:rPr>
              <a:t>) child</a:t>
            </a:r>
          </a:p>
          <a:p>
            <a:r>
              <a:rPr lang="en-US" dirty="0">
                <a:latin typeface="Monaco" pitchFamily="2" charset="77"/>
              </a:rPr>
              <a:t>;;     the same key never appears twice in the tree</a:t>
            </a:r>
          </a:p>
          <a:p>
            <a:endParaRPr lang="en-US" dirty="0">
              <a:latin typeface="Monaco" pitchFamily="2" charset="77"/>
            </a:endParaRP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(define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-for-</a:t>
            </a:r>
            <a:r>
              <a:rPr lang="en-US" dirty="0" err="1">
                <a:latin typeface="Monaco" pitchFamily="2" charset="77"/>
              </a:rPr>
              <a:t>bst</a:t>
            </a:r>
            <a:r>
              <a:rPr lang="en-US" dirty="0">
                <a:latin typeface="Monaco" pitchFamily="2" charset="77"/>
              </a:rPr>
              <a:t> t)</a:t>
            </a:r>
          </a:p>
          <a:p>
            <a:r>
              <a:rPr lang="en-US" dirty="0">
                <a:latin typeface="Monaco" pitchFamily="2" charset="77"/>
              </a:rPr>
              <a:t>  (</a:t>
            </a:r>
            <a:r>
              <a:rPr lang="en-US" dirty="0" err="1">
                <a:latin typeface="Monaco" pitchFamily="2" charset="77"/>
              </a:rPr>
              <a:t>cond</a:t>
            </a:r>
            <a:r>
              <a:rPr lang="en-US" dirty="0">
                <a:latin typeface="Monaco" pitchFamily="2" charset="77"/>
              </a:rPr>
              <a:t> [(false? t) (...)]</a:t>
            </a:r>
          </a:p>
          <a:p>
            <a:r>
              <a:rPr lang="en-US" dirty="0">
                <a:latin typeface="Monaco" pitchFamily="2" charset="77"/>
              </a:rPr>
              <a:t>        [else</a:t>
            </a:r>
          </a:p>
          <a:p>
            <a:r>
              <a:rPr lang="en-US" dirty="0">
                <a:latin typeface="Monaco" pitchFamily="2" charset="77"/>
              </a:rPr>
              <a:t>         (... (node-key t) </a:t>
            </a:r>
          </a:p>
          <a:p>
            <a:r>
              <a:rPr lang="en-US" dirty="0">
                <a:latin typeface="Monaco" pitchFamily="2" charset="77"/>
              </a:rPr>
              <a:t>              (node-</a:t>
            </a:r>
            <a:r>
              <a:rPr lang="en-US" dirty="0" err="1">
                <a:latin typeface="Monaco" pitchFamily="2" charset="77"/>
              </a:rPr>
              <a:t>val</a:t>
            </a:r>
            <a:r>
              <a:rPr lang="en-US" dirty="0">
                <a:latin typeface="Monaco" pitchFamily="2" charset="77"/>
              </a:rPr>
              <a:t> t) </a:t>
            </a:r>
          </a:p>
          <a:p>
            <a:r>
              <a:rPr lang="en-US" dirty="0">
                <a:latin typeface="Monaco" pitchFamily="2" charset="77"/>
              </a:rPr>
              <a:t>             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-for-</a:t>
            </a:r>
            <a:r>
              <a:rPr lang="en-US" dirty="0" err="1">
                <a:latin typeface="Monaco" pitchFamily="2" charset="77"/>
              </a:rPr>
              <a:t>bst</a:t>
            </a:r>
            <a:r>
              <a:rPr lang="en-US" dirty="0">
                <a:latin typeface="Monaco" pitchFamily="2" charset="77"/>
              </a:rPr>
              <a:t> (node-l t))</a:t>
            </a:r>
          </a:p>
          <a:p>
            <a:r>
              <a:rPr lang="en-US" dirty="0">
                <a:latin typeface="Monaco" pitchFamily="2" charset="77"/>
              </a:rPr>
              <a:t>             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-for-</a:t>
            </a:r>
            <a:r>
              <a:rPr lang="en-US" dirty="0" err="1">
                <a:latin typeface="Monaco" pitchFamily="2" charset="77"/>
              </a:rPr>
              <a:t>bst</a:t>
            </a:r>
            <a:r>
              <a:rPr lang="en-US" dirty="0">
                <a:latin typeface="Monaco" pitchFamily="2" charset="77"/>
              </a:rPr>
              <a:t> (node-r t)))]))</a:t>
            </a:r>
          </a:p>
        </p:txBody>
      </p:sp>
    </p:spTree>
    <p:extLst>
      <p:ext uri="{BB962C8B-B14F-4D97-AF65-F5344CB8AC3E}">
        <p14:creationId xmlns:p14="http://schemas.microsoft.com/office/powerpoint/2010/main" val="221294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7156</TotalTime>
  <Words>590</Words>
  <Application>Microsoft Macintosh PowerPoint</Application>
  <PresentationFormat>Widescreen</PresentationFormat>
  <Paragraphs>90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Monaco</vt:lpstr>
      <vt:lpstr>Office Theme</vt:lpstr>
      <vt:lpstr>Perspective on midterm stats</vt:lpstr>
      <vt:lpstr>Looking forward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Gregor Kiczales</cp:lastModifiedBy>
  <cp:revision>27</cp:revision>
  <cp:lastPrinted>2022-10-11T23:00:04Z</cp:lastPrinted>
  <dcterms:created xsi:type="dcterms:W3CDTF">2019-10-15T18:58:31Z</dcterms:created>
  <dcterms:modified xsi:type="dcterms:W3CDTF">2024-10-08T16:20:14Z</dcterms:modified>
</cp:coreProperties>
</file>

<file path=docProps/thumbnail.jpeg>
</file>